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3" r:id="rId6"/>
    <p:sldId id="262" r:id="rId7"/>
    <p:sldId id="265" r:id="rId8"/>
    <p:sldId id="266" r:id="rId9"/>
    <p:sldId id="259" r:id="rId10"/>
    <p:sldId id="260" r:id="rId11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580-B819-48E3-AE65-88DCB1D3FD7A}" type="datetimeFigureOut">
              <a:rPr lang="hu-HU" smtClean="0"/>
              <a:pPr/>
              <a:t>2013.12.01.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EA32-EE51-4A64-BA4F-D21704D211A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580-B819-48E3-AE65-88DCB1D3FD7A}" type="datetimeFigureOut">
              <a:rPr lang="hu-HU" smtClean="0"/>
              <a:pPr/>
              <a:t>2013.12.01.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EA32-EE51-4A64-BA4F-D21704D211A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580-B819-48E3-AE65-88DCB1D3FD7A}" type="datetimeFigureOut">
              <a:rPr lang="hu-HU" smtClean="0"/>
              <a:pPr/>
              <a:t>2013.12.01.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EA32-EE51-4A64-BA4F-D21704D211A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580-B819-48E3-AE65-88DCB1D3FD7A}" type="datetimeFigureOut">
              <a:rPr lang="hu-HU" smtClean="0"/>
              <a:pPr/>
              <a:t>2013.12.01.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EA32-EE51-4A64-BA4F-D21704D211A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580-B819-48E3-AE65-88DCB1D3FD7A}" type="datetimeFigureOut">
              <a:rPr lang="hu-HU" smtClean="0"/>
              <a:pPr/>
              <a:t>2013.12.01.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EA32-EE51-4A64-BA4F-D21704D211A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580-B819-48E3-AE65-88DCB1D3FD7A}" type="datetimeFigureOut">
              <a:rPr lang="hu-HU" smtClean="0"/>
              <a:pPr/>
              <a:t>2013.12.01.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EA32-EE51-4A64-BA4F-D21704D211A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580-B819-48E3-AE65-88DCB1D3FD7A}" type="datetimeFigureOut">
              <a:rPr lang="hu-HU" smtClean="0"/>
              <a:pPr/>
              <a:t>2013.12.01.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EA32-EE51-4A64-BA4F-D21704D211A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580-B819-48E3-AE65-88DCB1D3FD7A}" type="datetimeFigureOut">
              <a:rPr lang="hu-HU" smtClean="0"/>
              <a:pPr/>
              <a:t>2013.12.01.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EA32-EE51-4A64-BA4F-D21704D211A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580-B819-48E3-AE65-88DCB1D3FD7A}" type="datetimeFigureOut">
              <a:rPr lang="hu-HU" smtClean="0"/>
              <a:pPr/>
              <a:t>2013.12.01.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EA32-EE51-4A64-BA4F-D21704D211A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580-B819-48E3-AE65-88DCB1D3FD7A}" type="datetimeFigureOut">
              <a:rPr lang="hu-HU" smtClean="0"/>
              <a:pPr/>
              <a:t>2013.12.01.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EA32-EE51-4A64-BA4F-D21704D211A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580-B819-48E3-AE65-88DCB1D3FD7A}" type="datetimeFigureOut">
              <a:rPr lang="hu-HU" smtClean="0"/>
              <a:pPr/>
              <a:t>2013.12.01.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EA32-EE51-4A64-BA4F-D21704D211A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75580-B819-48E3-AE65-88DCB1D3FD7A}" type="datetimeFigureOut">
              <a:rPr lang="hu-HU" smtClean="0"/>
              <a:pPr/>
              <a:t>2013.12.01.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9EA32-EE51-4A64-BA4F-D21704D211AF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onleihe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2286016"/>
          </a:xfrm>
        </p:spPr>
        <p:txBody>
          <a:bodyPr/>
          <a:lstStyle/>
          <a:p>
            <a:r>
              <a:rPr lang="hu-HU" b="1" dirty="0" smtClean="0">
                <a:solidFill>
                  <a:srgbClr val="C00000"/>
                </a:solidFill>
              </a:rPr>
              <a:t>Könyvtár és </a:t>
            </a:r>
            <a:r>
              <a:rPr lang="hu-HU" b="1" dirty="0" smtClean="0">
                <a:solidFill>
                  <a:srgbClr val="C00000"/>
                </a:solidFill>
              </a:rPr>
              <a:t>e-könyv</a:t>
            </a:r>
            <a:br>
              <a:rPr lang="hu-HU" b="1" dirty="0" smtClean="0">
                <a:solidFill>
                  <a:srgbClr val="C00000"/>
                </a:solidFill>
              </a:rPr>
            </a:br>
            <a:endParaRPr lang="hu-HU" b="1" dirty="0">
              <a:solidFill>
                <a:srgbClr val="C0000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86548" cy="2828948"/>
          </a:xfrm>
        </p:spPr>
        <p:txBody>
          <a:bodyPr>
            <a:normAutofit fontScale="92500"/>
          </a:bodyPr>
          <a:lstStyle/>
          <a:p>
            <a:endParaRPr lang="hu-HU" b="1" dirty="0" smtClean="0">
              <a:solidFill>
                <a:srgbClr val="C00000"/>
              </a:solidFill>
            </a:endParaRPr>
          </a:p>
          <a:p>
            <a:endParaRPr lang="hu-HU" b="1" dirty="0" smtClean="0">
              <a:solidFill>
                <a:srgbClr val="C00000"/>
              </a:solidFill>
            </a:endParaRPr>
          </a:p>
          <a:p>
            <a:pPr algn="r"/>
            <a:endParaRPr lang="hu-HU" b="1" dirty="0" smtClean="0">
              <a:solidFill>
                <a:srgbClr val="C00000"/>
              </a:solidFill>
            </a:endParaRPr>
          </a:p>
          <a:p>
            <a:pPr algn="r"/>
            <a:r>
              <a:rPr lang="hu-HU" b="1" dirty="0" smtClean="0">
                <a:solidFill>
                  <a:srgbClr val="C00000"/>
                </a:solidFill>
              </a:rPr>
              <a:t>	</a:t>
            </a:r>
            <a:endParaRPr lang="hu-HU" b="1" dirty="0" smtClean="0">
              <a:solidFill>
                <a:srgbClr val="C00000"/>
              </a:solidFill>
            </a:endParaRPr>
          </a:p>
          <a:p>
            <a:r>
              <a:rPr lang="hu-HU" b="1" dirty="0" smtClean="0">
                <a:solidFill>
                  <a:srgbClr val="C00000"/>
                </a:solidFill>
              </a:rPr>
              <a:t>Dr. Kerekes Pál PhD, </a:t>
            </a:r>
            <a:r>
              <a:rPr lang="hu-HU" b="1" dirty="0" smtClean="0">
                <a:solidFill>
                  <a:srgbClr val="C00000"/>
                </a:solidFill>
              </a:rPr>
              <a:t>c. egyetemi docens</a:t>
            </a:r>
            <a:endParaRPr lang="hu-HU" dirty="0"/>
          </a:p>
        </p:txBody>
      </p:sp>
      <p:pic>
        <p:nvPicPr>
          <p:cNvPr id="1026" name="Picture 2" descr="C:\Users\Kerekes Pál\Pictures\kiborgok a könyvtárba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643050"/>
            <a:ext cx="5234392" cy="3967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Német helyzet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u-HU" dirty="0" smtClean="0"/>
              <a:t> 	„</a:t>
            </a:r>
            <a:r>
              <a:rPr lang="hu-HU" dirty="0" err="1" smtClean="0"/>
              <a:t>Onleihe</a:t>
            </a:r>
            <a:r>
              <a:rPr lang="hu-HU" dirty="0" smtClean="0"/>
              <a:t>” rendszer, hasonló az amerikai szisztémához: </a:t>
            </a:r>
            <a:r>
              <a:rPr lang="hu-HU" dirty="0" err="1" smtClean="0">
                <a:hlinkClick r:id="rId2"/>
              </a:rPr>
              <a:t>www.onleihe.net</a:t>
            </a:r>
            <a:r>
              <a:rPr lang="hu-HU" dirty="0" smtClean="0"/>
              <a:t> </a:t>
            </a:r>
          </a:p>
          <a:p>
            <a:pPr>
              <a:buNone/>
            </a:pPr>
            <a:endParaRPr lang="hu-HU" dirty="0" smtClean="0"/>
          </a:p>
        </p:txBody>
      </p:sp>
      <p:pic>
        <p:nvPicPr>
          <p:cNvPr id="4" name="Kép 3" descr="http://www.onleihe.net/uploads/tx_imagecycle/Fuer_Bibliotheken_iStock_000020140772_XXXLarge_0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3286124"/>
            <a:ext cx="4952365" cy="2787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71570"/>
          </a:xfrm>
        </p:spPr>
        <p:txBody>
          <a:bodyPr>
            <a:normAutofit/>
          </a:bodyPr>
          <a:lstStyle/>
          <a:p>
            <a:r>
              <a:rPr lang="hu-HU" sz="4000" dirty="0" smtClean="0"/>
              <a:t>Megoldáskeresés</a:t>
            </a:r>
            <a:endParaRPr lang="hu-HU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450059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hu-HU" i="1" dirty="0" smtClean="0"/>
              <a:t>	</a:t>
            </a:r>
            <a:r>
              <a:rPr lang="hu-HU" b="1" i="1" dirty="0" smtClean="0"/>
              <a:t>„</a:t>
            </a:r>
            <a:r>
              <a:rPr lang="hu-HU" b="1" i="1" dirty="0"/>
              <a:t>Ha nem találunk megalapozott és józan terminológiákat az e-book könyvtári használatára, mind a megőrzés mind a hozzáférés tekintetében, súlyos fenyegetéssel kell szembenéznünk. Az egész társadalomra nézve veszélyt jelent az e-könyv elpuskázott kezelése. Mindenkinek az érdeke, az olvasóknak, könyvtárosoknak, szerzőknek egyaránt, </a:t>
            </a:r>
            <a:endParaRPr lang="hu-HU" b="1" i="1" dirty="0" smtClean="0"/>
          </a:p>
          <a:p>
            <a:pPr>
              <a:buNone/>
            </a:pPr>
            <a:r>
              <a:rPr lang="hu-HU" b="1" i="1" dirty="0"/>
              <a:t>	</a:t>
            </a:r>
            <a:r>
              <a:rPr lang="hu-HU" b="1" i="1" dirty="0" smtClean="0"/>
              <a:t>hogy </a:t>
            </a:r>
            <a:r>
              <a:rPr lang="hu-HU" b="1" i="1" dirty="0"/>
              <a:t>elkerüljük a válságot.”</a:t>
            </a:r>
            <a:r>
              <a:rPr lang="hu-HU" b="1" dirty="0"/>
              <a:t> </a:t>
            </a:r>
            <a:endParaRPr lang="hu-HU" b="1" dirty="0" smtClean="0"/>
          </a:p>
          <a:p>
            <a:pPr>
              <a:buNone/>
            </a:pPr>
            <a:r>
              <a:rPr lang="hu-HU" b="1" dirty="0"/>
              <a:t>	</a:t>
            </a:r>
            <a:r>
              <a:rPr lang="hu-HU" b="1" dirty="0" err="1" smtClean="0"/>
              <a:t>Clifford</a:t>
            </a:r>
            <a:r>
              <a:rPr lang="hu-HU" b="1" dirty="0" smtClean="0"/>
              <a:t> </a:t>
            </a:r>
            <a:r>
              <a:rPr lang="hu-HU" b="1" dirty="0"/>
              <a:t>A. Lynch</a:t>
            </a:r>
          </a:p>
          <a:p>
            <a:pPr>
              <a:buNone/>
            </a:pPr>
            <a:endParaRPr lang="hu-HU" dirty="0"/>
          </a:p>
        </p:txBody>
      </p:sp>
      <p:pic>
        <p:nvPicPr>
          <p:cNvPr id="2050" name="Picture 2" descr="C:\Users\Kerekes Pál\Pictures\új book elhelyezé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4643446"/>
            <a:ext cx="3749353" cy="20716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chemeClr val="accent6">
                    <a:lumMod val="50000"/>
                  </a:schemeClr>
                </a:solidFill>
              </a:rPr>
              <a:t>Fausti alku </a:t>
            </a:r>
            <a:endParaRPr lang="hu-H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u-HU" dirty="0" smtClean="0"/>
              <a:t>	</a:t>
            </a:r>
            <a:r>
              <a:rPr lang="hu-HU" b="1" dirty="0" smtClean="0">
                <a:solidFill>
                  <a:schemeClr val="accent6">
                    <a:lumMod val="50000"/>
                  </a:schemeClr>
                </a:solidFill>
              </a:rPr>
              <a:t>Az e-könyv birtoklása tisztázatlan. Szoftver, alkalmazás vagy könyv? Könyv-e az e-könyv?</a:t>
            </a:r>
            <a:endParaRPr lang="hu-H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4" name="Picture 2" descr="C:\Users\Kerekes Pál\Pictures\Mepfisto and e-boo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3071810"/>
            <a:ext cx="4010661" cy="35270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rgbClr val="006600"/>
                </a:solidFill>
              </a:rPr>
              <a:t>Eszköz vagy könyvkölcsönzés</a:t>
            </a:r>
            <a:endParaRPr lang="hu-HU" b="1" dirty="0">
              <a:solidFill>
                <a:srgbClr val="0066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 smtClean="0">
                <a:solidFill>
                  <a:srgbClr val="006600"/>
                </a:solidFill>
              </a:rPr>
              <a:t>Első időkben felmerült az </a:t>
            </a:r>
            <a:r>
              <a:rPr lang="hu-HU" b="1" dirty="0" err="1" smtClean="0">
                <a:solidFill>
                  <a:srgbClr val="006600"/>
                </a:solidFill>
              </a:rPr>
              <a:t>e-reader</a:t>
            </a:r>
            <a:r>
              <a:rPr lang="hu-HU" b="1" dirty="0" smtClean="0">
                <a:solidFill>
                  <a:srgbClr val="006600"/>
                </a:solidFill>
              </a:rPr>
              <a:t> kölcsönzése is (magyar példák is vannak)</a:t>
            </a:r>
          </a:p>
          <a:p>
            <a:r>
              <a:rPr lang="hu-HU" b="1" dirty="0" smtClean="0">
                <a:solidFill>
                  <a:srgbClr val="006600"/>
                </a:solidFill>
              </a:rPr>
              <a:t>Helyi vagy valóságos, hosszú használatú eszközkölcsönzés lehetőségei</a:t>
            </a:r>
          </a:p>
          <a:p>
            <a:r>
              <a:rPr lang="hu-HU" b="1" dirty="0" smtClean="0">
                <a:solidFill>
                  <a:srgbClr val="006600"/>
                </a:solidFill>
              </a:rPr>
              <a:t>Eszközök </a:t>
            </a:r>
            <a:r>
              <a:rPr lang="hu-HU" b="1" dirty="0" err="1" smtClean="0">
                <a:solidFill>
                  <a:srgbClr val="006600"/>
                </a:solidFill>
              </a:rPr>
              <a:t>hálózatisága</a:t>
            </a:r>
            <a:r>
              <a:rPr lang="hu-HU" b="1" dirty="0" smtClean="0">
                <a:solidFill>
                  <a:srgbClr val="006600"/>
                </a:solidFill>
              </a:rPr>
              <a:t> problémái</a:t>
            </a:r>
            <a:endParaRPr lang="hu-HU" b="1" dirty="0">
              <a:solidFill>
                <a:srgbClr val="006600"/>
              </a:solidFill>
            </a:endParaRPr>
          </a:p>
        </p:txBody>
      </p:sp>
      <p:pic>
        <p:nvPicPr>
          <p:cNvPr id="1026" name="Picture 2" descr="C:\Users\Kerekes Pál\Pictures\Bookzill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3229487"/>
            <a:ext cx="2445024" cy="3414223"/>
          </a:xfrm>
          <a:prstGeom prst="rect">
            <a:avLst/>
          </a:prstGeom>
          <a:noFill/>
        </p:spPr>
      </p:pic>
      <p:pic>
        <p:nvPicPr>
          <p:cNvPr id="1027" name="Picture 3" descr="C:\Users\Kerekes Pál\Pictures\nyomtatott é e-book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4572008"/>
            <a:ext cx="2900491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rgbClr val="FF0000"/>
                </a:solidFill>
              </a:rPr>
              <a:t>PC után PL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hu-HU" dirty="0" smtClean="0">
                <a:solidFill>
                  <a:schemeClr val="accent6">
                    <a:lumMod val="50000"/>
                  </a:schemeClr>
                </a:solidFill>
              </a:rPr>
              <a:t>Michael Hart összehasonlító adatai:</a:t>
            </a:r>
          </a:p>
          <a:p>
            <a:pPr>
              <a:buNone/>
            </a:pPr>
            <a:r>
              <a:rPr lang="hu-HU" sz="3000" i="1" dirty="0" smtClean="0">
                <a:solidFill>
                  <a:schemeClr val="accent6">
                    <a:lumMod val="50000"/>
                  </a:schemeClr>
                </a:solidFill>
              </a:rPr>
              <a:t>Gutenberg előtt egy könyv értéke megfelelt</a:t>
            </a:r>
          </a:p>
          <a:p>
            <a:pPr>
              <a:buNone/>
            </a:pPr>
            <a:r>
              <a:rPr lang="hu-HU" sz="3000" i="1" dirty="0" smtClean="0">
                <a:solidFill>
                  <a:schemeClr val="accent6">
                    <a:lumMod val="50000"/>
                  </a:schemeClr>
                </a:solidFill>
              </a:rPr>
              <a:t>körülbelül egy közepes földbirtok árának.</a:t>
            </a:r>
          </a:p>
          <a:p>
            <a:pPr>
              <a:buNone/>
            </a:pPr>
            <a:r>
              <a:rPr lang="hu-HU" sz="3000" i="1" dirty="0" smtClean="0">
                <a:solidFill>
                  <a:schemeClr val="accent6">
                    <a:lumMod val="50000"/>
                  </a:schemeClr>
                </a:solidFill>
              </a:rPr>
              <a:t>A Gutenberg Project előtt egy könyvtár</a:t>
            </a:r>
          </a:p>
          <a:p>
            <a:pPr>
              <a:buNone/>
            </a:pPr>
            <a:r>
              <a:rPr lang="hu-HU" sz="3000" i="1" dirty="0" smtClean="0">
                <a:solidFill>
                  <a:schemeClr val="accent6">
                    <a:lumMod val="50000"/>
                  </a:schemeClr>
                </a:solidFill>
              </a:rPr>
              <a:t>állományának értéke megfelelt egy átlagos</a:t>
            </a:r>
          </a:p>
          <a:p>
            <a:pPr>
              <a:buNone/>
            </a:pPr>
            <a:r>
              <a:rPr lang="hu-HU" sz="3000" i="1" dirty="0" smtClean="0">
                <a:solidFill>
                  <a:schemeClr val="accent6">
                    <a:lumMod val="50000"/>
                  </a:schemeClr>
                </a:solidFill>
              </a:rPr>
              <a:t>birtok árának.</a:t>
            </a:r>
          </a:p>
          <a:p>
            <a:pPr>
              <a:buNone/>
            </a:pPr>
            <a:r>
              <a:rPr lang="hu-HU" b="1" i="1" dirty="0" smtClean="0"/>
              <a:t>Hart: 1970-ben megalkottuk a </a:t>
            </a:r>
            <a:r>
              <a:rPr lang="hu-HU" b="1" i="1" dirty="0" err="1" smtClean="0"/>
              <a:t>Personal</a:t>
            </a:r>
            <a:endParaRPr lang="hu-HU" b="1" i="1" dirty="0" smtClean="0"/>
          </a:p>
          <a:p>
            <a:pPr>
              <a:buNone/>
            </a:pPr>
            <a:r>
              <a:rPr lang="hu-HU" b="1" i="1" dirty="0" smtClean="0"/>
              <a:t>Computert, a PC-ét. A nyolcvanas évekre miért ne</a:t>
            </a:r>
          </a:p>
          <a:p>
            <a:pPr>
              <a:buNone/>
            </a:pPr>
            <a:r>
              <a:rPr lang="hu-HU" b="1" i="1" dirty="0" smtClean="0"/>
              <a:t>teremtsük meg a </a:t>
            </a:r>
            <a:r>
              <a:rPr lang="hu-HU" b="1" i="1" dirty="0" err="1" smtClean="0"/>
              <a:t>Personal</a:t>
            </a:r>
            <a:r>
              <a:rPr lang="hu-HU" b="1" i="1" dirty="0" smtClean="0"/>
              <a:t> </a:t>
            </a:r>
            <a:r>
              <a:rPr lang="hu-HU" b="1" i="1" dirty="0" err="1" smtClean="0"/>
              <a:t>Library-t</a:t>
            </a:r>
            <a:r>
              <a:rPr lang="hu-HU" b="1" i="1" dirty="0" smtClean="0"/>
              <a:t>, </a:t>
            </a:r>
            <a:r>
              <a:rPr lang="hu-HU" b="1" i="1" dirty="0" err="1" smtClean="0"/>
              <a:t>a</a:t>
            </a:r>
            <a:r>
              <a:rPr lang="hu-HU" b="1" i="1" dirty="0" smtClean="0"/>
              <a:t> </a:t>
            </a:r>
            <a:r>
              <a:rPr lang="hu-HU" b="1" i="1" dirty="0" err="1" smtClean="0"/>
              <a:t>PL-t</a:t>
            </a:r>
            <a:r>
              <a:rPr lang="hu-HU" b="1" i="1" dirty="0" smtClean="0"/>
              <a:t>? </a:t>
            </a:r>
            <a:endParaRPr lang="hu-HU" b="1" dirty="0" smtClean="0"/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endParaRPr lang="hu-HU" dirty="0"/>
          </a:p>
        </p:txBody>
      </p:sp>
      <p:pic>
        <p:nvPicPr>
          <p:cNvPr id="4" name="Kép 3" descr="http://openlearningsystems.files.wordpress.com/2008/10/project-gutenberg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30" y="3357562"/>
            <a:ext cx="1901825" cy="1521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Kép 4" descr="https://encrypted-tbn2.gstatic.com/images?q=tbn:ANd9GcTEMhjFI-drAHhp4X8idpxbsa_uvTh5GGxIzYGBVSQ_rVCC13vw_w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357166"/>
            <a:ext cx="1903730" cy="1542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rgbClr val="006600"/>
                </a:solidFill>
              </a:rPr>
              <a:t>Kölcsönzés, de nem könyvtári</a:t>
            </a:r>
            <a:endParaRPr lang="hu-HU" b="1" dirty="0">
              <a:solidFill>
                <a:srgbClr val="0066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b="1" dirty="0" smtClean="0">
                <a:solidFill>
                  <a:srgbClr val="006600"/>
                </a:solidFill>
              </a:rPr>
              <a:t>Kiadói könyvkölcsönzés</a:t>
            </a:r>
          </a:p>
          <a:p>
            <a:r>
              <a:rPr lang="hu-HU" b="1" dirty="0" smtClean="0">
                <a:solidFill>
                  <a:srgbClr val="006600"/>
                </a:solidFill>
              </a:rPr>
              <a:t>Előfizetéses konstrukciók (</a:t>
            </a:r>
            <a:r>
              <a:rPr lang="hu-HU" b="1" dirty="0" err="1" smtClean="0">
                <a:solidFill>
                  <a:srgbClr val="006600"/>
                </a:solidFill>
              </a:rPr>
              <a:t>Kindle</a:t>
            </a:r>
            <a:r>
              <a:rPr lang="hu-HU" b="1" dirty="0" smtClean="0">
                <a:solidFill>
                  <a:srgbClr val="006600"/>
                </a:solidFill>
              </a:rPr>
              <a:t> </a:t>
            </a:r>
            <a:r>
              <a:rPr lang="hu-HU" b="1" dirty="0" err="1" smtClean="0">
                <a:solidFill>
                  <a:srgbClr val="006600"/>
                </a:solidFill>
              </a:rPr>
              <a:t>Prime</a:t>
            </a:r>
            <a:r>
              <a:rPr lang="hu-HU" b="1" dirty="0" smtClean="0">
                <a:solidFill>
                  <a:srgbClr val="006600"/>
                </a:solidFill>
              </a:rPr>
              <a:t>, </a:t>
            </a:r>
            <a:r>
              <a:rPr lang="hu-HU" b="1" dirty="0" err="1" smtClean="0">
                <a:solidFill>
                  <a:srgbClr val="006600"/>
                </a:solidFill>
              </a:rPr>
              <a:t>Oyster</a:t>
            </a:r>
            <a:r>
              <a:rPr lang="hu-HU" b="1" dirty="0" smtClean="0">
                <a:solidFill>
                  <a:srgbClr val="006600"/>
                </a:solidFill>
              </a:rPr>
              <a:t>, </a:t>
            </a:r>
            <a:r>
              <a:rPr lang="hu-HU" b="1" dirty="0" err="1" smtClean="0">
                <a:solidFill>
                  <a:srgbClr val="006600"/>
                </a:solidFill>
              </a:rPr>
              <a:t>Scribd</a:t>
            </a:r>
            <a:r>
              <a:rPr lang="hu-HU" b="1" dirty="0" smtClean="0">
                <a:solidFill>
                  <a:srgbClr val="006600"/>
                </a:solidFill>
              </a:rPr>
              <a:t>)</a:t>
            </a:r>
          </a:p>
          <a:p>
            <a:r>
              <a:rPr lang="hu-HU" b="1" dirty="0" smtClean="0">
                <a:solidFill>
                  <a:srgbClr val="006600"/>
                </a:solidFill>
              </a:rPr>
              <a:t>Kiadói ingyenes állományok</a:t>
            </a:r>
          </a:p>
          <a:p>
            <a:r>
              <a:rPr lang="hu-HU" b="1" dirty="0" err="1" smtClean="0">
                <a:solidFill>
                  <a:srgbClr val="006600"/>
                </a:solidFill>
              </a:rPr>
              <a:t>Social</a:t>
            </a:r>
            <a:r>
              <a:rPr lang="hu-HU" b="1" dirty="0" smtClean="0">
                <a:solidFill>
                  <a:srgbClr val="006600"/>
                </a:solidFill>
              </a:rPr>
              <a:t> </a:t>
            </a:r>
            <a:r>
              <a:rPr lang="hu-HU" b="1" dirty="0" err="1" smtClean="0">
                <a:solidFill>
                  <a:srgbClr val="006600"/>
                </a:solidFill>
              </a:rPr>
              <a:t>reading</a:t>
            </a:r>
            <a:r>
              <a:rPr lang="hu-HU" b="1" dirty="0" smtClean="0">
                <a:solidFill>
                  <a:srgbClr val="006600"/>
                </a:solidFill>
              </a:rPr>
              <a:t>, </a:t>
            </a:r>
          </a:p>
          <a:p>
            <a:pPr>
              <a:buNone/>
            </a:pPr>
            <a:r>
              <a:rPr lang="hu-HU" b="1" dirty="0" smtClean="0">
                <a:solidFill>
                  <a:srgbClr val="006600"/>
                </a:solidFill>
              </a:rPr>
              <a:t>	közösségi olvasás</a:t>
            </a:r>
          </a:p>
          <a:p>
            <a:r>
              <a:rPr lang="hu-HU" b="1" dirty="0" smtClean="0">
                <a:solidFill>
                  <a:srgbClr val="006600"/>
                </a:solidFill>
              </a:rPr>
              <a:t>Jegyzet- és kijelölés </a:t>
            </a:r>
          </a:p>
          <a:p>
            <a:pPr>
              <a:buNone/>
            </a:pPr>
            <a:r>
              <a:rPr lang="hu-HU" b="1" dirty="0" smtClean="0">
                <a:solidFill>
                  <a:srgbClr val="006600"/>
                </a:solidFill>
              </a:rPr>
              <a:t>	megosztás </a:t>
            </a:r>
          </a:p>
        </p:txBody>
      </p:sp>
      <p:pic>
        <p:nvPicPr>
          <p:cNvPr id="4" name="Kép 3" descr="http://media.philly.com/images/Screen+shot+2013-09-05+at+11.41.08+AM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1357298"/>
            <a:ext cx="2357422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Kép 4" descr="http://kwench.files.wordpress.com/2013/05/kwench_blog_socialreading_06may2013_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3143248"/>
            <a:ext cx="314327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</p:spPr>
        <p:txBody>
          <a:bodyPr/>
          <a:lstStyle/>
          <a:p>
            <a:r>
              <a:rPr lang="hu-HU" b="1" dirty="0" smtClean="0">
                <a:solidFill>
                  <a:srgbClr val="002060"/>
                </a:solidFill>
              </a:rPr>
              <a:t>Könyvtári kihívások</a:t>
            </a:r>
            <a:endParaRPr lang="hu-HU" b="1" dirty="0">
              <a:solidFill>
                <a:srgbClr val="00206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214974"/>
          </a:xfrm>
        </p:spPr>
        <p:txBody>
          <a:bodyPr>
            <a:normAutofit fontScale="92500" lnSpcReduction="10000"/>
          </a:bodyPr>
          <a:lstStyle/>
          <a:p>
            <a:r>
              <a:rPr lang="hu-HU" sz="3300" b="1" dirty="0" smtClean="0">
                <a:solidFill>
                  <a:srgbClr val="002060"/>
                </a:solidFill>
              </a:rPr>
              <a:t>Ingyenes állományok</a:t>
            </a:r>
          </a:p>
          <a:p>
            <a:pPr>
              <a:buNone/>
            </a:pPr>
            <a:r>
              <a:rPr lang="hu-HU" sz="3300" b="1" dirty="0" smtClean="0">
                <a:solidFill>
                  <a:srgbClr val="002060"/>
                </a:solidFill>
              </a:rPr>
              <a:t>	- állami, egyetemi</a:t>
            </a:r>
          </a:p>
          <a:p>
            <a:pPr>
              <a:buNone/>
            </a:pPr>
            <a:r>
              <a:rPr lang="hu-HU" sz="3300" b="1" dirty="0" smtClean="0">
                <a:solidFill>
                  <a:srgbClr val="002060"/>
                </a:solidFill>
              </a:rPr>
              <a:t>	- önkéntes, magán</a:t>
            </a:r>
          </a:p>
          <a:p>
            <a:pPr>
              <a:buNone/>
            </a:pPr>
            <a:r>
              <a:rPr lang="hu-HU" sz="3300" b="1" dirty="0" smtClean="0">
                <a:solidFill>
                  <a:srgbClr val="002060"/>
                </a:solidFill>
              </a:rPr>
              <a:t>	- szponzorált</a:t>
            </a:r>
          </a:p>
          <a:p>
            <a:r>
              <a:rPr lang="hu-HU" sz="3300" b="1" dirty="0" smtClean="0">
                <a:solidFill>
                  <a:srgbClr val="002060"/>
                </a:solidFill>
              </a:rPr>
              <a:t>Kalózkiadványok, illegális letöltés</a:t>
            </a:r>
          </a:p>
          <a:p>
            <a:r>
              <a:rPr lang="hu-HU" sz="3300" b="1" dirty="0" smtClean="0">
                <a:solidFill>
                  <a:srgbClr val="002060"/>
                </a:solidFill>
              </a:rPr>
              <a:t>Könyvek, e-könyvolvasók árának csökkenése</a:t>
            </a:r>
          </a:p>
          <a:p>
            <a:r>
              <a:rPr lang="hu-HU" sz="3300" b="1" dirty="0" smtClean="0">
                <a:solidFill>
                  <a:srgbClr val="002060"/>
                </a:solidFill>
              </a:rPr>
              <a:t>Új, tőkeerős, globális cégek megjelenése a könyvkultúra különböző ágazataiban</a:t>
            </a:r>
          </a:p>
          <a:p>
            <a:r>
              <a:rPr lang="hu-HU" sz="3300" b="1" dirty="0" smtClean="0">
                <a:solidFill>
                  <a:srgbClr val="002060"/>
                </a:solidFill>
              </a:rPr>
              <a:t>Könyvtári rendszeren kívüli projektek megjelenése</a:t>
            </a:r>
          </a:p>
          <a:p>
            <a:endParaRPr lang="hu-HU" sz="3300" dirty="0" smtClean="0"/>
          </a:p>
          <a:p>
            <a:endParaRPr lang="hu-HU" sz="3300" dirty="0" smtClean="0"/>
          </a:p>
          <a:p>
            <a:endParaRPr lang="hu-HU" dirty="0" smtClean="0">
              <a:solidFill>
                <a:srgbClr val="002060"/>
              </a:solidFill>
            </a:endParaRPr>
          </a:p>
        </p:txBody>
      </p:sp>
      <p:pic>
        <p:nvPicPr>
          <p:cNvPr id="9" name="Kép 8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1071546"/>
            <a:ext cx="278608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Papírember(1928)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2844" y="1285860"/>
            <a:ext cx="8543956" cy="53578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sz="2800" b="1" dirty="0" smtClean="0"/>
              <a:t>„Mindenki elmúlt, de a Papírember örökké él…</a:t>
            </a:r>
          </a:p>
          <a:p>
            <a:pPr>
              <a:buNone/>
            </a:pPr>
            <a:r>
              <a:rPr lang="hu-HU" sz="2800" b="1" dirty="0" smtClean="0"/>
              <a:t>Homloka a könyvtárak sápadt boltozata…</a:t>
            </a:r>
          </a:p>
          <a:p>
            <a:pPr>
              <a:buNone/>
            </a:pPr>
            <a:r>
              <a:rPr lang="hu-HU" sz="2800" b="1" dirty="0" smtClean="0"/>
              <a:t>Az Isten megnőtt, messzire költözött, </a:t>
            </a:r>
          </a:p>
          <a:p>
            <a:pPr>
              <a:buNone/>
            </a:pPr>
            <a:r>
              <a:rPr lang="hu-HU" sz="2800" b="1" dirty="0" smtClean="0"/>
              <a:t>De a Papírember utána nő…”</a:t>
            </a:r>
          </a:p>
          <a:p>
            <a:pPr>
              <a:buNone/>
            </a:pPr>
            <a:endParaRPr lang="hu-HU" sz="2800" b="1" dirty="0" smtClean="0"/>
          </a:p>
          <a:p>
            <a:pPr>
              <a:buNone/>
            </a:pPr>
            <a:r>
              <a:rPr lang="hu-HU" sz="2800" b="1" dirty="0" err="1" smtClean="0"/>
              <a:t>ŰR-Gilgames</a:t>
            </a:r>
            <a:r>
              <a:rPr lang="hu-HU" sz="2800" b="1" dirty="0" smtClean="0"/>
              <a:t>: </a:t>
            </a:r>
          </a:p>
          <a:p>
            <a:pPr>
              <a:buNone/>
            </a:pPr>
            <a:r>
              <a:rPr lang="hu-HU" sz="2800" b="1" dirty="0" smtClean="0"/>
              <a:t>„</a:t>
            </a:r>
            <a:r>
              <a:rPr lang="hu-HU" sz="2800" b="1" dirty="0" err="1" smtClean="0"/>
              <a:t>Elektron-pihe-párna</a:t>
            </a:r>
            <a:r>
              <a:rPr lang="hu-HU" sz="2800" b="1" dirty="0" smtClean="0"/>
              <a:t> pattog a feje alatt</a:t>
            </a:r>
          </a:p>
          <a:p>
            <a:pPr>
              <a:buNone/>
            </a:pPr>
            <a:r>
              <a:rPr lang="hu-HU" sz="2800" b="1" dirty="0" smtClean="0"/>
              <a:t>Mélytudata: képletsor foxtrott….</a:t>
            </a:r>
          </a:p>
          <a:p>
            <a:pPr>
              <a:buNone/>
            </a:pPr>
            <a:r>
              <a:rPr lang="hu-HU" sz="2800" b="1" dirty="0" smtClean="0"/>
              <a:t>Logaritmusban álmodik.”</a:t>
            </a:r>
          </a:p>
          <a:p>
            <a:pPr>
              <a:buNone/>
            </a:pPr>
            <a:r>
              <a:rPr lang="hu-HU" i="1" dirty="0" smtClean="0"/>
              <a:t>			</a:t>
            </a:r>
            <a:r>
              <a:rPr lang="hu-HU" i="1" dirty="0" err="1" smtClean="0"/>
              <a:t>Tamkó</a:t>
            </a:r>
            <a:r>
              <a:rPr lang="hu-HU" i="1" dirty="0" smtClean="0"/>
              <a:t> Sirató Károly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endParaRPr lang="hu-HU" dirty="0"/>
          </a:p>
        </p:txBody>
      </p:sp>
      <p:pic>
        <p:nvPicPr>
          <p:cNvPr id="5" name="Kép 4" descr="http://www.artpool.hu/TamkoSirato/kepek/budapest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2214554"/>
            <a:ext cx="3022171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</p:spPr>
        <p:txBody>
          <a:bodyPr>
            <a:normAutofit/>
          </a:bodyPr>
          <a:lstStyle/>
          <a:p>
            <a:r>
              <a:rPr lang="hu-HU" sz="4000" b="1" dirty="0" smtClean="0"/>
              <a:t>Amerikai helyzet</a:t>
            </a:r>
            <a:endParaRPr lang="hu-HU" sz="4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72164"/>
          </a:xfrm>
        </p:spPr>
        <p:txBody>
          <a:bodyPr>
            <a:normAutofit fontScale="92500"/>
          </a:bodyPr>
          <a:lstStyle/>
          <a:p>
            <a:r>
              <a:rPr lang="hu-HU" b="1" dirty="0" smtClean="0"/>
              <a:t>A közkönyvtárak teljessége nyújt e-könyv kölcsönzést</a:t>
            </a:r>
          </a:p>
          <a:p>
            <a:r>
              <a:rPr lang="hu-HU" b="1" dirty="0" smtClean="0"/>
              <a:t>A kölcsönzés egy szolgáltató, az </a:t>
            </a:r>
            <a:r>
              <a:rPr lang="hu-HU" b="1" dirty="0" err="1" smtClean="0"/>
              <a:t>Overdrive</a:t>
            </a:r>
            <a:r>
              <a:rPr lang="hu-HU" b="1" dirty="0" smtClean="0"/>
              <a:t> rendszerén keresztül történik</a:t>
            </a:r>
          </a:p>
          <a:p>
            <a:r>
              <a:rPr lang="hu-HU" b="1" dirty="0" smtClean="0"/>
              <a:t>Csak beiratkozott olvasók kölcsönözhetnek</a:t>
            </a:r>
          </a:p>
          <a:p>
            <a:r>
              <a:rPr lang="hu-HU" b="1" dirty="0" smtClean="0"/>
              <a:t>Biztonsági kölcsönzés szerzői jogi szempontból</a:t>
            </a:r>
          </a:p>
          <a:p>
            <a:r>
              <a:rPr lang="hu-HU" b="1" dirty="0" smtClean="0"/>
              <a:t>Adott kölcsönzésszám után a </a:t>
            </a:r>
          </a:p>
          <a:p>
            <a:pPr>
              <a:buNone/>
            </a:pPr>
            <a:r>
              <a:rPr lang="hu-HU" b="1" dirty="0"/>
              <a:t>	</a:t>
            </a:r>
            <a:r>
              <a:rPr lang="hu-HU" b="1" dirty="0" smtClean="0"/>
              <a:t>könyvet újra meg kell </a:t>
            </a:r>
          </a:p>
          <a:p>
            <a:pPr>
              <a:buNone/>
            </a:pPr>
            <a:r>
              <a:rPr lang="hu-HU" b="1" dirty="0"/>
              <a:t>	</a:t>
            </a:r>
            <a:r>
              <a:rPr lang="hu-HU" b="1" dirty="0" smtClean="0"/>
              <a:t>vásárolnia a könyvtárnak.</a:t>
            </a:r>
          </a:p>
          <a:p>
            <a:pPr>
              <a:buNone/>
            </a:pPr>
            <a:r>
              <a:rPr lang="hu-HU" dirty="0" smtClean="0"/>
              <a:t>    </a:t>
            </a:r>
            <a:r>
              <a:rPr lang="hu-HU" sz="2800" b="1" dirty="0" smtClean="0"/>
              <a:t>Szolgáltatók: 3M, Baker and Taylor</a:t>
            </a:r>
            <a:endParaRPr lang="hu-HU" b="1" dirty="0"/>
          </a:p>
        </p:txBody>
      </p:sp>
      <p:pic>
        <p:nvPicPr>
          <p:cNvPr id="4098" name="Picture 2" descr="Librari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4714884"/>
            <a:ext cx="3048000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200</Words>
  <Application>Microsoft Office PowerPoint</Application>
  <PresentationFormat>Diavetítés a képernyőre (4:3 oldalarány)</PresentationFormat>
  <Paragraphs>67</Paragraphs>
  <Slides>10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1" baseType="lpstr">
      <vt:lpstr>Office-téma</vt:lpstr>
      <vt:lpstr>Könyvtár és e-könyv </vt:lpstr>
      <vt:lpstr>Megoldáskeresés</vt:lpstr>
      <vt:lpstr>Fausti alku </vt:lpstr>
      <vt:lpstr>Eszköz vagy könyvkölcsönzés</vt:lpstr>
      <vt:lpstr>PC után PL</vt:lpstr>
      <vt:lpstr>Kölcsönzés, de nem könyvtári</vt:lpstr>
      <vt:lpstr>Könyvtári kihívások</vt:lpstr>
      <vt:lpstr>Papírember(1928)</vt:lpstr>
      <vt:lpstr>Amerikai helyzet</vt:lpstr>
      <vt:lpstr>Német helyzet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Könyvtár és e-könyv</dc:title>
  <dc:creator>Kerekes Pál</dc:creator>
  <cp:lastModifiedBy>Kerekes Pál</cp:lastModifiedBy>
  <cp:revision>23</cp:revision>
  <dcterms:created xsi:type="dcterms:W3CDTF">2013-10-28T07:53:27Z</dcterms:created>
  <dcterms:modified xsi:type="dcterms:W3CDTF">2013-12-01T08:57:52Z</dcterms:modified>
</cp:coreProperties>
</file>